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311" r:id="rId2"/>
    <p:sldId id="346" r:id="rId3"/>
    <p:sldId id="390" r:id="rId4"/>
    <p:sldId id="256" r:id="rId5"/>
    <p:sldId id="258" r:id="rId6"/>
    <p:sldId id="367" r:id="rId7"/>
    <p:sldId id="360" r:id="rId8"/>
    <p:sldId id="366" r:id="rId9"/>
    <p:sldId id="368" r:id="rId10"/>
    <p:sldId id="371" r:id="rId11"/>
    <p:sldId id="394" r:id="rId12"/>
    <p:sldId id="369" r:id="rId13"/>
    <p:sldId id="391" r:id="rId14"/>
    <p:sldId id="372" r:id="rId15"/>
    <p:sldId id="379" r:id="rId16"/>
    <p:sldId id="395" r:id="rId17"/>
    <p:sldId id="373" r:id="rId18"/>
    <p:sldId id="397" r:id="rId19"/>
    <p:sldId id="377" r:id="rId20"/>
    <p:sldId id="378" r:id="rId21"/>
    <p:sldId id="312" r:id="rId22"/>
    <p:sldId id="393" r:id="rId23"/>
    <p:sldId id="380" r:id="rId24"/>
    <p:sldId id="383" r:id="rId25"/>
    <p:sldId id="387" r:id="rId26"/>
    <p:sldId id="388" r:id="rId27"/>
    <p:sldId id="398" r:id="rId28"/>
    <p:sldId id="399" r:id="rId29"/>
    <p:sldId id="400" r:id="rId30"/>
    <p:sldId id="283" r:id="rId31"/>
    <p:sldId id="30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F9999"/>
    <a:srgbClr val="FF99FF"/>
    <a:srgbClr val="FFFF99"/>
    <a:srgbClr val="FF5050"/>
    <a:srgbClr val="FF9933"/>
    <a:srgbClr val="FF0000"/>
    <a:srgbClr val="99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76" autoAdjust="0"/>
    <p:restoredTop sz="87609" autoAdjust="0"/>
  </p:normalViewPr>
  <p:slideViewPr>
    <p:cSldViewPr>
      <p:cViewPr>
        <p:scale>
          <a:sx n="50" d="100"/>
          <a:sy n="50" d="100"/>
        </p:scale>
        <p:origin x="-1190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Иностранный язык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67</c:v>
                </c:pt>
                <c:pt idx="1">
                  <c:v>69</c:v>
                </c:pt>
                <c:pt idx="2">
                  <c:v>71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Иностранный язык в проф деятельности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73</c:v>
                </c:pt>
                <c:pt idx="1">
                  <c:v>75</c:v>
                </c:pt>
                <c:pt idx="2">
                  <c:v>75</c:v>
                </c:pt>
              </c:numCache>
            </c:numRef>
          </c:val>
        </c:ser>
        <c:axId val="101443456"/>
        <c:axId val="101444992"/>
      </c:barChart>
      <c:catAx>
        <c:axId val="101443456"/>
        <c:scaling>
          <c:orientation val="minMax"/>
        </c:scaling>
        <c:axPos val="b"/>
        <c:tickLblPos val="nextTo"/>
        <c:crossAx val="101444992"/>
        <c:crosses val="autoZero"/>
        <c:auto val="1"/>
        <c:lblAlgn val="ctr"/>
        <c:lblOffset val="100"/>
      </c:catAx>
      <c:valAx>
        <c:axId val="101444992"/>
        <c:scaling>
          <c:orientation val="minMax"/>
        </c:scaling>
        <c:axPos val="l"/>
        <c:majorGridlines/>
        <c:numFmt formatCode="General" sourceLinked="1"/>
        <c:tickLblPos val="nextTo"/>
        <c:crossAx val="1014434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0.07487</cdr:x>
      <cdr:y>0.05882</cdr:y>
    </cdr:from>
    <cdr:to>
      <cdr:x>0.62611</cdr:x>
      <cdr:y>0.29412</cdr:y>
    </cdr:to>
    <cdr:sp macro="" textlink="">
      <cdr:nvSpPr>
        <cdr:cNvPr id="3" name="Прямая соединительная линия 2"/>
        <cdr:cNvSpPr/>
      </cdr:nvSpPr>
      <cdr:spPr>
        <a:xfrm xmlns:a="http://schemas.openxmlformats.org/drawingml/2006/main" flipV="1">
          <a:off x="616152" y="288031"/>
          <a:ext cx="4536504" cy="115212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A4B8A-5CC8-4C99-A89B-F060A0027D86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07C78-658F-457E-A9CB-CCB22C01D3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4849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07C78-658F-457E-A9CB-CCB22C01D3E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14.03.2024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681" y="2000240"/>
            <a:ext cx="80098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АТТЕСТАЦИОННОЕ 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ПОРТФОЛИО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2786058"/>
            <a:ext cx="77867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Обищенко</a:t>
            </a:r>
          </a:p>
          <a:p>
            <a:pPr algn="ctr"/>
            <a:r>
              <a:rPr lang="ru-RU" sz="44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j-ea"/>
                <a:cs typeface="+mj-cs"/>
              </a:rPr>
              <a:t> Анны Юрьевны,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4286256"/>
            <a:ext cx="864396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п</a:t>
            </a: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реподавателя иностранного языка, </a:t>
            </a:r>
          </a:p>
          <a:p>
            <a:pPr algn="ctr"/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претендующего на подтверждение</a:t>
            </a:r>
          </a:p>
          <a:p>
            <a:pPr algn="ctr"/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высшей квалификационной категории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57554" y="6215082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2024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71472" y="500042"/>
            <a:ext cx="78736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Государственное профессиональное образовательное учреждение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«Прокопьевский строительный техникум»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Бабкин Алексей Викторови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142852"/>
            <a:ext cx="2071702" cy="3214686"/>
          </a:xfrm>
          <a:prstGeom prst="rect">
            <a:avLst/>
          </a:prstGeom>
        </p:spPr>
      </p:pic>
      <p:pic>
        <p:nvPicPr>
          <p:cNvPr id="8" name="Рисунок 7" descr="Вишинский Владислав Никитови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142852"/>
            <a:ext cx="2071702" cy="3247233"/>
          </a:xfrm>
          <a:prstGeom prst="rect">
            <a:avLst/>
          </a:prstGeom>
        </p:spPr>
      </p:pic>
      <p:pic>
        <p:nvPicPr>
          <p:cNvPr id="9" name="Рисунок 8" descr="Исмонова Сабрина Изатуллоевн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3571876"/>
            <a:ext cx="2120377" cy="3072447"/>
          </a:xfrm>
          <a:prstGeom prst="rect">
            <a:avLst/>
          </a:prstGeom>
        </p:spPr>
      </p:pic>
      <p:pic>
        <p:nvPicPr>
          <p:cNvPr id="11" name="Рисунок 10" descr="Крапивина Юлия Александров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571876"/>
            <a:ext cx="2214578" cy="3000372"/>
          </a:xfrm>
          <a:prstGeom prst="rect">
            <a:avLst/>
          </a:prstGeom>
        </p:spPr>
      </p:pic>
      <p:pic>
        <p:nvPicPr>
          <p:cNvPr id="6" name="Рисунок 5" descr="IMG_20201217_00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0298" y="714356"/>
            <a:ext cx="4071966" cy="5330994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FuIIIQCnjs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85794"/>
            <a:ext cx="3604960" cy="2404268"/>
          </a:xfrm>
          <a:prstGeom prst="rect">
            <a:avLst/>
          </a:prstGeom>
        </p:spPr>
      </p:pic>
      <p:pic>
        <p:nvPicPr>
          <p:cNvPr id="3" name="Рисунок 2" descr="DSC_0340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285860"/>
            <a:ext cx="4431436" cy="3286148"/>
          </a:xfrm>
          <a:prstGeom prst="rect">
            <a:avLst/>
          </a:prstGeom>
        </p:spPr>
      </p:pic>
      <p:pic>
        <p:nvPicPr>
          <p:cNvPr id="5" name="Рисунок 4" descr="DSC_0343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284984"/>
            <a:ext cx="3604960" cy="2215718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827584" y="498156"/>
            <a:ext cx="712882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solidFill>
                  <a:schemeClr val="tx2"/>
                </a:solidFill>
              </a:rPr>
              <a:t>Результаты  участия  в НПК, конкурсах, фестивалях</a:t>
            </a:r>
          </a:p>
        </p:txBody>
      </p:sp>
      <p:pic>
        <p:nvPicPr>
          <p:cNvPr id="71682" name="Picture 2" descr="C:\Users\138873\Desktop\Новая папка\Bastegyan_Z_R_pages-to-jpg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4034828" cy="2851143"/>
          </a:xfrm>
          <a:prstGeom prst="rect">
            <a:avLst/>
          </a:prstGeom>
          <a:noFill/>
        </p:spPr>
      </p:pic>
      <p:pic>
        <p:nvPicPr>
          <p:cNvPr id="71683" name="Picture 3" descr="C:\Users\138873\Desktop\Новая папка\сертификат_Вишинский_В.Н.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928670"/>
            <a:ext cx="4752066" cy="3357586"/>
          </a:xfrm>
          <a:prstGeom prst="rect">
            <a:avLst/>
          </a:prstGeom>
          <a:noFill/>
        </p:spPr>
      </p:pic>
      <p:pic>
        <p:nvPicPr>
          <p:cNvPr id="71684" name="Picture 4" descr="C:\Users\138873\Desktop\Новая папка\Цыпляков А.А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4071942"/>
            <a:ext cx="3897700" cy="278605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138873\Desktop\Новая папка\Андреев В.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2714644" cy="3839379"/>
          </a:xfrm>
          <a:prstGeom prst="rect">
            <a:avLst/>
          </a:prstGeom>
          <a:noFill/>
        </p:spPr>
      </p:pic>
      <p:pic>
        <p:nvPicPr>
          <p:cNvPr id="72707" name="Picture 3" descr="C:\Users\138873\Desktop\Новая папка\Маметьев Д.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85728"/>
            <a:ext cx="2727563" cy="3857652"/>
          </a:xfrm>
          <a:prstGeom prst="rect">
            <a:avLst/>
          </a:prstGeom>
          <a:noFill/>
        </p:spPr>
      </p:pic>
      <p:pic>
        <p:nvPicPr>
          <p:cNvPr id="72708" name="Picture 4" descr="C:\Users\138873\Desktop\Новая папка\Шафеев Ю.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643181"/>
            <a:ext cx="2613620" cy="36965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3731" name="Picture 3" descr="C:\Users\138873\Desktop\Новая папка\Жук-Е-1.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4762534" cy="3571900"/>
          </a:xfrm>
          <a:prstGeom prst="rect">
            <a:avLst/>
          </a:prstGeom>
          <a:noFill/>
        </p:spPr>
      </p:pic>
      <p:pic>
        <p:nvPicPr>
          <p:cNvPr id="73732" name="Picture 4" descr="C:\Users\138873\Desktop\Новая папка\Жук Е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357166"/>
            <a:ext cx="3734752" cy="5286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45951864"/>
      </p:ext>
    </p:extLst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138873\Desktop\Новая папка\Жук Е.А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3962391" cy="5604398"/>
          </a:xfrm>
          <a:prstGeom prst="rect">
            <a:avLst/>
          </a:prstGeom>
          <a:noFill/>
        </p:spPr>
      </p:pic>
      <p:pic>
        <p:nvPicPr>
          <p:cNvPr id="74755" name="Picture 3" descr="C:\Users\138873\Desktop\Новая папка\Жук Е.А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1631" y="571480"/>
            <a:ext cx="3942295" cy="55721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" descr="C:\Users\138873\Desktop\Новая папка\Жук Е.А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500042"/>
            <a:ext cx="4279904" cy="605316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214290"/>
          <a:ext cx="8495234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2"/>
                <a:gridCol w="2786082"/>
                <a:gridCol w="785818"/>
                <a:gridCol w="2357454"/>
                <a:gridCol w="899974"/>
                <a:gridCol w="1380154"/>
              </a:tblGrid>
              <a:tr h="64294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Научно-практические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конференции, семинары и др.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 (ПОО, муниципальный, региональный, межрегиональный)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 обучающихся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</a:t>
                      </a:r>
                      <a:r>
                        <a:rPr lang="ru-RU" sz="1200" dirty="0" smtClean="0"/>
                        <a:t>т</a:t>
                      </a:r>
                      <a:endParaRPr lang="ru-RU" sz="1200" dirty="0"/>
                    </a:p>
                  </a:txBody>
                  <a:tcPr/>
                </a:tc>
              </a:tr>
              <a:tr h="121444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Научно-практическая конференция «Мир</a:t>
                      </a:r>
                      <a:r>
                        <a:rPr kumimoji="0" lang="ru-RU" sz="12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науки, культуры, образования»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областная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 за участие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Работа включена в с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борник тезисов научно-исследовательских работ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3662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Заочный конкурс видеороликов на иностранном (английском) языке среди обучающихся профессиональных образовательных организаций Кемеровской области – Кузбасса «</a:t>
                      </a:r>
                      <a:r>
                        <a:rPr kumimoji="0" lang="ru-RU" sz="12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Professionals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of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Kuzbass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областной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Сертификаты за участие</a:t>
                      </a: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4539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VIII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Научно-практическая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конференция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Чивилихинские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чтения – 2022»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межрегиональная с международным участием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lang="en-US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степени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3662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III Всероссийская конференция «Актуальные вопросы естественно-математических, гуманитарных и социально-экономических дисциплин»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всероссийская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Сертификат.</a:t>
                      </a: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Работа включена в с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борник тезисов научно-исследовательских работ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3662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III Научно-практическая конференция студентов профессиональных образовательных организаций и учащихся основных и средних общеобразовательных школ «Исследовательская деятельность – путь к профессиональной карьере»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областная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лауреата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1071546"/>
          <a:ext cx="8495234" cy="334329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5752"/>
                <a:gridCol w="2857520"/>
                <a:gridCol w="714380"/>
                <a:gridCol w="2357454"/>
                <a:gridCol w="899974"/>
                <a:gridCol w="1380154"/>
              </a:tblGrid>
              <a:tr h="65405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Заочный конкурс на лучшее студенческое </a:t>
                      </a:r>
                      <a:r>
                        <a:rPr kumimoji="0" lang="ru-RU" sz="12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вэб-портфолио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«Моя сфера»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Областной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 международным участием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Диплом участника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997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II Заочный конкурс видеороликов на иностранном языке (английском)  «Профессионалы Кузбасса»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Областной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01548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IV научно-практическая конференция студентов профессиональных образовательных организаций и  учащихся основных и средних общеобразовательных школ «Исследовательская деятельность – путь к профессиональной карьере»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Областная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771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 эссе на английском языке «Я и моя будущая профессия»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Областной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Сертификат</a:t>
                      </a:r>
                    </a:p>
                    <a:p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83568" y="1124744"/>
          <a:ext cx="7674645" cy="3186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970"/>
                <a:gridCol w="4357718"/>
                <a:gridCol w="714380"/>
                <a:gridCol w="2214577"/>
              </a:tblGrid>
              <a:tr h="1357445">
                <a:tc>
                  <a:txBody>
                    <a:bodyPr/>
                    <a:lstStyle/>
                    <a:p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Воспитательные мероприятия  (концерты, праздники,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конкурсы, выставки, акции и т.п.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 (ПОО, муниципальный, региональный, межрегиональный)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85694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Внеклассное мероприятие «Тематический рейд «Знакомый незнакомый английский»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ГПОУ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ПСТ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85694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+mn-lt"/>
                          <a:cs typeface="Times New Roman" pitchFamily="18" charset="0"/>
                        </a:rPr>
                        <a:t>Внеклассное мероприятие «Тематический рейд «</a:t>
                      </a:r>
                      <a:r>
                        <a:rPr lang="ru-RU" dirty="0" err="1" smtClean="0">
                          <a:latin typeface="+mn-lt"/>
                          <a:cs typeface="Times New Roman" pitchFamily="18" charset="0"/>
                        </a:rPr>
                        <a:t>St</a:t>
                      </a:r>
                      <a:r>
                        <a:rPr lang="ru-RU" dirty="0" smtClean="0">
                          <a:latin typeface="+mn-lt"/>
                          <a:cs typeface="Times New Roman" pitchFamily="18" charset="0"/>
                        </a:rPr>
                        <a:t>. </a:t>
                      </a:r>
                      <a:r>
                        <a:rPr lang="ru-RU" dirty="0" err="1" smtClean="0">
                          <a:latin typeface="+mn-lt"/>
                          <a:cs typeface="Times New Roman" pitchFamily="18" charset="0"/>
                        </a:rPr>
                        <a:t>Valentine’s</a:t>
                      </a:r>
                      <a:r>
                        <a:rPr lang="ru-RU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+mn-lt"/>
                          <a:cs typeface="Times New Roman" pitchFamily="18" charset="0"/>
                        </a:rPr>
                        <a:t>Day</a:t>
                      </a:r>
                      <a:r>
                        <a:rPr lang="ru-RU" dirty="0" smtClean="0">
                          <a:latin typeface="+mn-lt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ГПОУ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ПСТ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64293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Содержание</a:t>
            </a:r>
            <a:endParaRPr lang="ru-RU" sz="44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5286412"/>
          </a:xfrm>
        </p:spPr>
        <p:txBody>
          <a:bodyPr>
            <a:normAutofit fontScale="85000" lnSpcReduction="20000"/>
          </a:bodyPr>
          <a:lstStyle/>
          <a:p>
            <a:pPr marL="0" indent="269875" algn="just">
              <a:buNone/>
            </a:pPr>
            <a:r>
              <a:rPr lang="ru-RU" sz="2100" b="1" dirty="0" smtClean="0"/>
              <a:t>Визитная карточка педагогического работника</a:t>
            </a:r>
          </a:p>
          <a:p>
            <a:pPr marL="0" indent="269875" algn="just">
              <a:buNone/>
            </a:pPr>
            <a:r>
              <a:rPr lang="ru-RU" sz="2100" b="1" dirty="0" smtClean="0"/>
              <a:t>Раздел  </a:t>
            </a:r>
            <a:r>
              <a:rPr lang="ru-RU" sz="2100" b="1" dirty="0" smtClean="0">
                <a:latin typeface="+mj-lt"/>
              </a:rPr>
              <a:t>1.</a:t>
            </a:r>
            <a:r>
              <a:rPr lang="ru-RU" sz="2100" b="1" dirty="0" smtClean="0"/>
              <a:t> </a:t>
            </a:r>
            <a:r>
              <a:rPr lang="ru-RU" sz="2100" dirty="0" smtClean="0">
                <a:ea typeface="Times New Roman"/>
              </a:rPr>
              <a:t>Достижение обучающимися положительной динамики результатов освоения образовательных программ по итогам мониторингов, проводимых организацией.</a:t>
            </a:r>
          </a:p>
          <a:p>
            <a:pPr marL="0" lvl="0" indent="269875" algn="just">
              <a:buNone/>
            </a:pPr>
            <a:r>
              <a:rPr lang="ru-RU" sz="2100" b="1" dirty="0" smtClean="0"/>
              <a:t>Раздел </a:t>
            </a:r>
            <a:r>
              <a:rPr lang="ru-RU" sz="2100" b="1" dirty="0" smtClean="0">
                <a:latin typeface="+mj-lt"/>
              </a:rPr>
              <a:t>2</a:t>
            </a:r>
            <a:r>
              <a:rPr lang="ru-RU" sz="2100" b="1" dirty="0" smtClean="0"/>
              <a:t>. </a:t>
            </a:r>
            <a:r>
              <a:rPr lang="ru-RU" sz="2100" dirty="0" smtClean="0">
                <a:ea typeface="Times New Roman"/>
              </a:rPr>
              <a:t>Достижение обучающимися положительных результатов освоения образовательных программ по итогам мониторинга системы образования, проводимого в порядке, установленном постановлением Правительства Российской Федерации от </a:t>
            </a:r>
            <a:r>
              <a:rPr lang="ru-RU" sz="21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5 </a:t>
            </a:r>
            <a:r>
              <a:rPr lang="ru-RU" sz="2100" dirty="0" smtClean="0">
                <a:ea typeface="Times New Roman"/>
              </a:rPr>
              <a:t>августа </a:t>
            </a:r>
            <a:r>
              <a:rPr lang="ru-RU" sz="21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2013</a:t>
            </a:r>
            <a:r>
              <a:rPr lang="ru-RU" sz="2100" dirty="0" smtClean="0">
                <a:ea typeface="Times New Roman"/>
              </a:rPr>
              <a:t> г. № </a:t>
            </a:r>
            <a:r>
              <a:rPr lang="ru-RU" sz="21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662.</a:t>
            </a:r>
          </a:p>
          <a:p>
            <a:pPr marL="0" indent="269875" algn="just">
              <a:buNone/>
            </a:pPr>
            <a:r>
              <a:rPr lang="ru-RU" sz="2100" b="1" dirty="0" smtClean="0"/>
              <a:t>Раздел </a:t>
            </a:r>
            <a:r>
              <a:rPr lang="ru-RU" sz="2100" b="1" dirty="0" smtClean="0">
                <a:latin typeface="+mj-lt"/>
              </a:rPr>
              <a:t>3</a:t>
            </a:r>
            <a:r>
              <a:rPr lang="ru-RU" sz="2100" b="1" dirty="0" smtClean="0"/>
              <a:t>. </a:t>
            </a:r>
            <a:r>
              <a:rPr lang="ru-RU" sz="2100" dirty="0" smtClean="0">
                <a:ea typeface="Times New Roman"/>
              </a:rPr>
              <a:t>Выявление и развитие способностей обучающихся к научной (интеллектуальной), творческой,  а также их участие в олимпиадах, конкурсах, фестивалях</a:t>
            </a:r>
          </a:p>
          <a:p>
            <a:pPr marL="0" indent="269875" algn="just">
              <a:buNone/>
            </a:pPr>
            <a:r>
              <a:rPr lang="ru-RU" sz="2100" b="1" dirty="0" smtClean="0"/>
              <a:t>Раздел </a:t>
            </a:r>
            <a:r>
              <a:rPr lang="ru-RU" sz="2100" b="1" dirty="0" smtClean="0">
                <a:latin typeface="+mj-lt"/>
              </a:rPr>
              <a:t>4</a:t>
            </a:r>
            <a:r>
              <a:rPr lang="ru-RU" sz="2100" b="1" dirty="0" smtClean="0"/>
              <a:t>.</a:t>
            </a:r>
            <a:r>
              <a:rPr lang="ru-RU" sz="2100" dirty="0" smtClean="0">
                <a:ea typeface="Times New Roman"/>
              </a:rPr>
              <a:t>  Личный вклад в повышение качества образования, совершенствование методов обучения и воспитания и продуктивного использования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</a:t>
            </a:r>
            <a:endParaRPr lang="ru-RU" sz="21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lvl="0" indent="269875" algn="just">
              <a:buNone/>
            </a:pPr>
            <a:r>
              <a:rPr lang="ru-RU" sz="2100" b="1" dirty="0" smtClean="0"/>
              <a:t>Раздел </a:t>
            </a:r>
            <a:r>
              <a:rPr lang="ru-RU" sz="2100" b="1" dirty="0" smtClean="0">
                <a:latin typeface="+mj-lt"/>
              </a:rPr>
              <a:t>5</a:t>
            </a:r>
            <a:r>
              <a:rPr lang="ru-RU" sz="2100" b="1" dirty="0" smtClean="0"/>
              <a:t>. </a:t>
            </a:r>
            <a:r>
              <a:rPr lang="ru-RU" sz="2100" dirty="0" smtClean="0"/>
              <a:t>Активное участие в работе методических объединений педагогических работников организации, в разработке программно-методического сопровождения образовательного процесса, профессиональных конкурсах</a:t>
            </a:r>
          </a:p>
          <a:p>
            <a:pPr marL="0" indent="269875" algn="just">
              <a:buNone/>
            </a:pPr>
            <a:endParaRPr lang="ru-RU" sz="2000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YQE35_rFT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452937" cy="3339703"/>
          </a:xfrm>
          <a:prstGeom prst="rect">
            <a:avLst/>
          </a:prstGeom>
        </p:spPr>
      </p:pic>
      <p:pic>
        <p:nvPicPr>
          <p:cNvPr id="7" name="Рисунок 6" descr="koVXV7QmQn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214290"/>
            <a:ext cx="3929058" cy="2786058"/>
          </a:xfrm>
          <a:prstGeom prst="rect">
            <a:avLst/>
          </a:prstGeom>
        </p:spPr>
      </p:pic>
      <p:pic>
        <p:nvPicPr>
          <p:cNvPr id="10" name="Рисунок 9" descr="NIfIK-QcNc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3174089"/>
            <a:ext cx="3097214" cy="3683911"/>
          </a:xfrm>
          <a:prstGeom prst="rect">
            <a:avLst/>
          </a:prstGeom>
        </p:spPr>
      </p:pic>
      <p:pic>
        <p:nvPicPr>
          <p:cNvPr id="11" name="Рисунок 10" descr="zidZedNCz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714752"/>
            <a:ext cx="4357718" cy="309255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ook Antiqua" pitchFamily="18" charset="0"/>
                <a:cs typeface="Times New Roman" pitchFamily="18" charset="0"/>
              </a:rPr>
              <a:t>Проведение открытых мероприятий</a:t>
            </a:r>
            <a:endParaRPr lang="ru-RU" sz="2800" b="1" dirty="0">
              <a:solidFill>
                <a:srgbClr val="002060"/>
              </a:solidFill>
              <a:latin typeface="Book Antiqua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306925143"/>
              </p:ext>
            </p:extLst>
          </p:nvPr>
        </p:nvGraphicFramePr>
        <p:xfrm>
          <a:off x="539552" y="1844824"/>
          <a:ext cx="7992888" cy="2061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6552728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  урока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2021 г.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внеклассное мероприятие «Юноши и девушки. Любовь и ответственность.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St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Valentine’s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Day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</a:tr>
              <a:tr h="4104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2022 г.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внеаудиторное мероприятие «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Do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you</a:t>
                      </a: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know»</a:t>
                      </a:r>
                      <a:endParaRPr lang="ru-RU" sz="18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Открытое внеаудиторное мероприятие «Английский в гостях у математики»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xByUVzIQa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3202" y="1714488"/>
            <a:ext cx="2080798" cy="3690086"/>
          </a:xfrm>
          <a:prstGeom prst="rect">
            <a:avLst/>
          </a:prstGeom>
        </p:spPr>
      </p:pic>
      <p:pic>
        <p:nvPicPr>
          <p:cNvPr id="7" name="Рисунок 6" descr="on1qAl7Rmh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57298"/>
            <a:ext cx="2071670" cy="3673898"/>
          </a:xfrm>
          <a:prstGeom prst="rect">
            <a:avLst/>
          </a:prstGeom>
        </p:spPr>
      </p:pic>
      <p:pic>
        <p:nvPicPr>
          <p:cNvPr id="8" name="Рисунок 7" descr="Vx1DnqJrfz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5" y="3571876"/>
            <a:ext cx="4643470" cy="3071834"/>
          </a:xfrm>
          <a:prstGeom prst="rect">
            <a:avLst/>
          </a:prstGeom>
        </p:spPr>
      </p:pic>
      <p:pic>
        <p:nvPicPr>
          <p:cNvPr id="9" name="Рисунок 8" descr="WMJm75yhxo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984" y="285728"/>
            <a:ext cx="4643470" cy="3107553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357166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/>
            <a:r>
              <a:rPr lang="ru-RU" b="1" dirty="0" smtClean="0">
                <a:cs typeface="Times New Roman" pitchFamily="18" charset="0"/>
              </a:rPr>
              <a:t>Раздел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4.</a:t>
            </a: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Личный вклад в повышение качества образования, совершенствование методов обучения и воспитания и продуктивного использования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</a:t>
            </a:r>
          </a:p>
        </p:txBody>
      </p:sp>
      <p:pic>
        <p:nvPicPr>
          <p:cNvPr id="1026" name="Picture 2" descr="C:\Users\138873\Desktop\Новая папка\5KG9LXgA0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1928802"/>
            <a:ext cx="3183737" cy="4500570"/>
          </a:xfrm>
          <a:prstGeom prst="rect">
            <a:avLst/>
          </a:prstGeom>
          <a:noFill/>
        </p:spPr>
      </p:pic>
      <p:pic>
        <p:nvPicPr>
          <p:cNvPr id="1028" name="Picture 4" descr="C:\Users\138873\Desktop\Новая папка\III_МЕСТО_ноябрь 2022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214554"/>
            <a:ext cx="3071834" cy="43213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138873\Desktop\Новая папка\Д2 Титова А.Ю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642918"/>
            <a:ext cx="3687168" cy="5357850"/>
          </a:xfrm>
          <a:prstGeom prst="rect">
            <a:avLst/>
          </a:prstGeom>
          <a:noFill/>
        </p:spPr>
      </p:pic>
      <p:pic>
        <p:nvPicPr>
          <p:cNvPr id="2051" name="Picture 3" descr="C:\Users\138873\Desktop\Новая папка\Д3_Клименко Н.С., Титова А.Ю.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802" y="642918"/>
            <a:ext cx="4013726" cy="53578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138873\Desktop\Новая папка\Диплом Победите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3714776" cy="6072230"/>
          </a:xfrm>
          <a:prstGeom prst="rect">
            <a:avLst/>
          </a:prstGeom>
          <a:noFill/>
        </p:spPr>
      </p:pic>
      <p:pic>
        <p:nvPicPr>
          <p:cNvPr id="3075" name="Picture 3" descr="C:\Users\138873\Desktop\Новая папка\КемПК 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637" y="285728"/>
            <a:ext cx="4339765" cy="6072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99773362"/>
      </p:ext>
    </p:extLst>
  </p:cSld>
  <p:clrMapOvr>
    <a:masterClrMapping/>
  </p:clrMapOvr>
  <p:transition spd="med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138873\Desktop\Новая папка\Клименко Н.С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00438"/>
            <a:ext cx="4500594" cy="3182157"/>
          </a:xfrm>
          <a:prstGeom prst="rect">
            <a:avLst/>
          </a:prstGeom>
          <a:noFill/>
        </p:spPr>
      </p:pic>
      <p:pic>
        <p:nvPicPr>
          <p:cNvPr id="4099" name="Picture 3" descr="C:\Users\138873\Desktop\Новая папка\Обищенко Анна Юрьевна_page-0001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290"/>
            <a:ext cx="4643438" cy="3270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46412467"/>
      </p:ext>
    </p:extLst>
  </p:cSld>
  <p:clrMapOvr>
    <a:masterClrMapping/>
  </p:clrMapOvr>
  <p:transition spd="med"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38873\Desktop\Новая папка\Сертификат_Титова А.Ю.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4093868" cy="3070223"/>
          </a:xfrm>
          <a:prstGeom prst="rect">
            <a:avLst/>
          </a:prstGeom>
          <a:noFill/>
        </p:spPr>
      </p:pic>
      <p:pic>
        <p:nvPicPr>
          <p:cNvPr id="5124" name="Picture 4" descr="C:\Users\138873\Desktop\Новая папка\Титова А.Ю.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500042"/>
            <a:ext cx="4000528" cy="58579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38873\Desktop\Новая папка\Титова А.Ю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2934399" cy="3786214"/>
          </a:xfrm>
          <a:prstGeom prst="rect">
            <a:avLst/>
          </a:prstGeom>
          <a:noFill/>
        </p:spPr>
      </p:pic>
      <p:pic>
        <p:nvPicPr>
          <p:cNvPr id="6147" name="Picture 3" descr="C:\Users\138873\Desktop\Новая папка\Титова А.Ю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857628"/>
            <a:ext cx="3857652" cy="2670682"/>
          </a:xfrm>
          <a:prstGeom prst="rect">
            <a:avLst/>
          </a:prstGeom>
          <a:noFill/>
        </p:spPr>
      </p:pic>
      <p:pic>
        <p:nvPicPr>
          <p:cNvPr id="6148" name="Picture 4" descr="C:\Users\138873\Desktop\Новая папка\Титова Анна Юрьевн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214290"/>
            <a:ext cx="2857520" cy="381002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138873\Desktop\грамота-профтехобр-2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3217185" cy="4400532"/>
          </a:xfrm>
          <a:prstGeom prst="rect">
            <a:avLst/>
          </a:prstGeom>
          <a:noFill/>
        </p:spPr>
      </p:pic>
      <p:pic>
        <p:nvPicPr>
          <p:cNvPr id="7172" name="Picture 4" descr="C:\Users\138873\Desktop\KBy0WjfSzZ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85728"/>
            <a:ext cx="2404666" cy="3444349"/>
          </a:xfrm>
          <a:prstGeom prst="rect">
            <a:avLst/>
          </a:prstGeom>
          <a:noFill/>
        </p:spPr>
      </p:pic>
      <p:pic>
        <p:nvPicPr>
          <p:cNvPr id="7173" name="Picture 5" descr="C:\Users\138873\Desktop\RpHm_-gvhi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4000504"/>
            <a:ext cx="3857652" cy="2478005"/>
          </a:xfrm>
          <a:prstGeom prst="rect">
            <a:avLst/>
          </a:prstGeom>
          <a:noFill/>
        </p:spPr>
      </p:pic>
      <p:pic>
        <p:nvPicPr>
          <p:cNvPr id="7174" name="Picture 6" descr="C:\Users\138873\Desktop\jO9hk6mENz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85728"/>
            <a:ext cx="2214578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357166"/>
            <a:ext cx="7851648" cy="642942"/>
          </a:xfrm>
        </p:spPr>
        <p:txBody>
          <a:bodyPr>
            <a:normAutofit fontScale="90000"/>
          </a:bodyPr>
          <a:lstStyle/>
          <a:p>
            <a:pPr marL="0" indent="269875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</a:rPr>
              <a:t>Визитная карточка педагогического работника</a:t>
            </a:r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285720" y="1052736"/>
            <a:ext cx="8858280" cy="580526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78618480"/>
              </p:ext>
            </p:extLst>
          </p:nvPr>
        </p:nvGraphicFramePr>
        <p:xfrm>
          <a:off x="357158" y="1178250"/>
          <a:ext cx="8280920" cy="5568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5832648"/>
              </a:tblGrid>
              <a:tr h="3519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796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Дата рождения:   06.06.1988 года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</a:txBody>
                  <a:tcPr/>
                </a:tc>
              </a:tr>
              <a:tr h="307965">
                <a:tc gridSpan="2">
                  <a:txBody>
                    <a:bodyPr/>
                    <a:lstStyle/>
                    <a:p>
                      <a:pPr algn="just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Приказ ГПОУ  ПСТ о назначении на должность преподавателя от 01.09.2017 </a:t>
                      </a:r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90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7940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Высшая </a:t>
                      </a:r>
                      <a:r>
                        <a:rPr lang="ru-RU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валификационная категория по должности</a:t>
                      </a:r>
                      <a:r>
                        <a:rPr lang="ru-RU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«преподаватель» сроком действия до 22.05.2024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7965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Преподаваемая</a:t>
                      </a:r>
                      <a:r>
                        <a:rPr lang="ru-RU" sz="15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учебная дисциплина: иностранный язык</a:t>
                      </a:r>
                      <a:endParaRPr lang="ru-RU" sz="15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7940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Образование: высшее, Кемеровский государственный университет, специальность «Филология», присвоена квалификация «Филолог, преподаватель», 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40423">
                <a:tc gridSpan="2">
                  <a:txBody>
                    <a:bodyPr/>
                    <a:lstStyle/>
                    <a:p>
                      <a:r>
                        <a:rPr kumimoji="0" lang="ru-RU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2022 год, Федеральное государственное автономное образовательное учреждение дополнительного профессионального образования «академия реализации государственной политики и профессионального развития работников образования Министерства просвещения Российской Федерации», «Методика преподавания общеобразовательной дисциплины «Иностранный язык» с четом профессиональной направленности основных образовательных программ среднего профессионального образования», 40 часов.</a:t>
                      </a:r>
                    </a:p>
                    <a:p>
                      <a:r>
                        <a:rPr kumimoji="0" lang="ru-RU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2022 год Государственное профессиональное образовательное учреждение «</a:t>
                      </a:r>
                      <a:r>
                        <a:rPr kumimoji="0" lang="ru-RU" sz="15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Прокопьевский</a:t>
                      </a:r>
                      <a:r>
                        <a:rPr kumimoji="0" lang="ru-RU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строительный техникум», «Охрана труда», 40 часов.</a:t>
                      </a:r>
                    </a:p>
                    <a:p>
                      <a:r>
                        <a:rPr kumimoji="0" lang="ru-RU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2023 год ГБУ ДПО «КРИРПО», «</a:t>
                      </a:r>
                      <a:r>
                        <a:rPr kumimoji="0" lang="ru-RU" sz="15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Кибергигиена</a:t>
                      </a:r>
                      <a:r>
                        <a:rPr kumimoji="0" lang="ru-RU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Личная информационная безопасность», 10 часов.</a:t>
                      </a:r>
                    </a:p>
                    <a:p>
                      <a:r>
                        <a:rPr kumimoji="0" lang="ru-RU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2024 год Российское общество «Знание», «Профилактика игровой и </a:t>
                      </a:r>
                      <a:r>
                        <a:rPr kumimoji="0" lang="ru-RU" sz="15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гаджетовой</a:t>
                      </a:r>
                      <a:r>
                        <a:rPr kumimoji="0" lang="ru-RU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зависимости». 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330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5899739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60648"/>
            <a:ext cx="7992888" cy="2304255"/>
          </a:xfrm>
        </p:spPr>
        <p:txBody>
          <a:bodyPr>
            <a:norm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smtClean="0">
                <a:solidFill>
                  <a:schemeClr val="tx2"/>
                </a:solidFill>
                <a:latin typeface="Book Antiqua" pitchFamily="18" charset="0"/>
                <a:cs typeface="Times New Roman" pitchFamily="18" charset="0"/>
              </a:rPr>
              <a:t>Проблемная тема</a:t>
            </a:r>
            <a:endParaRPr lang="ru-RU" sz="2800" b="1" dirty="0" smtClean="0">
              <a:solidFill>
                <a:srgbClr val="FF0000"/>
              </a:solidFill>
              <a:latin typeface="Book Antiqua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smtClean="0"/>
              <a:t>Реализация системно-деятельностного подхода при обучении иностранному языку»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682" name="Picture 2" descr="C:\Users\3.6\Desktop\Новая папка\OW9_DXfptM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36912"/>
            <a:ext cx="6528725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629378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91419" y="2067043"/>
            <a:ext cx="7128792" cy="92333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00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="" xmlns:p14="http://schemas.microsoft.com/office/powerpoint/2010/main" val="312955110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 txBox="1">
            <a:spLocks/>
          </p:cNvSpPr>
          <p:nvPr/>
        </p:nvSpPr>
        <p:spPr>
          <a:xfrm>
            <a:off x="285720" y="1052736"/>
            <a:ext cx="8858280" cy="580526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78618480"/>
              </p:ext>
            </p:extLst>
          </p:nvPr>
        </p:nvGraphicFramePr>
        <p:xfrm>
          <a:off x="467544" y="1196752"/>
          <a:ext cx="828092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5832648"/>
              </a:tblGrid>
              <a:tr h="3183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18351"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Стаж  педагогической работы 12 лет.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7115">
                <a:tc gridSpan="2"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Общий  трудовой стаж : 12 лет:    - в данной должности 12 лет;   </a:t>
                      </a:r>
                    </a:p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- в данном учреждении 6 лет.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8351">
                <a:tc gridSpan="2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5899739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ый_20190430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6182" y="357166"/>
            <a:ext cx="5357818" cy="3113936"/>
          </a:xfrm>
          <a:prstGeom prst="rect">
            <a:avLst/>
          </a:prstGeom>
        </p:spPr>
      </p:pic>
      <p:pic>
        <p:nvPicPr>
          <p:cNvPr id="6" name="Рисунок 5" descr="FqQbQynTDH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2918"/>
            <a:ext cx="4286248" cy="3024186"/>
          </a:xfrm>
          <a:prstGeom prst="rect">
            <a:avLst/>
          </a:prstGeom>
        </p:spPr>
      </p:pic>
      <p:pic>
        <p:nvPicPr>
          <p:cNvPr id="7" name="Рисунок 6" descr="T_mRoWamVB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571875"/>
            <a:ext cx="4071966" cy="2876769"/>
          </a:xfrm>
          <a:prstGeom prst="rect">
            <a:avLst/>
          </a:prstGeom>
        </p:spPr>
      </p:pic>
      <p:pic>
        <p:nvPicPr>
          <p:cNvPr id="8" name="Рисунок 7" descr="img6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714752"/>
            <a:ext cx="3929058" cy="2777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670446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+mn-lt"/>
                <a:cs typeface="Times New Roman" pitchFamily="18" charset="0"/>
              </a:rPr>
              <a:t>результаты освоения обучающимися дисциплины «Иностранный язык» по итогам мониторинга уровня </a:t>
            </a:r>
            <a:r>
              <a:rPr lang="ru-RU" sz="2000" b="1" dirty="0" smtClean="0">
                <a:latin typeface="+mn-lt"/>
                <a:cs typeface="Times New Roman" pitchFamily="18" charset="0"/>
              </a:rPr>
              <a:t>обученности</a:t>
            </a:r>
            <a:endParaRPr lang="ru-RU" sz="2000" b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42910" y="1857364"/>
          <a:ext cx="7704856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8936"/>
                <a:gridCol w="1357322"/>
                <a:gridCol w="1500198"/>
                <a:gridCol w="1458400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Дисциплина</a:t>
                      </a:r>
                      <a:r>
                        <a:rPr lang="ru-RU" sz="2400" baseline="0" dirty="0" smtClean="0"/>
                        <a:t> </a:t>
                      </a:r>
                      <a:r>
                        <a:rPr lang="ru-RU" sz="1800" baseline="0" dirty="0" smtClean="0"/>
                        <a:t>иностранный язык</a:t>
                      </a:r>
                      <a:endParaRPr lang="ru-RU" sz="2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Качество</a:t>
                      </a:r>
                      <a:r>
                        <a:rPr lang="ru-RU" sz="1800" baseline="0" dirty="0" smtClean="0"/>
                        <a:t> освоения, %</a:t>
                      </a:r>
                      <a:endParaRPr lang="ru-RU" sz="2400" dirty="0" smtClean="0"/>
                    </a:p>
                    <a:p>
                      <a:endParaRPr lang="ru-RU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6984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Дисциплина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2020-2021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2021-2022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2023-2024</a:t>
                      </a:r>
                      <a:endParaRPr lang="ru-RU" sz="18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30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Иностранный язык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67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69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71</a:t>
                      </a:r>
                      <a:endParaRPr lang="ru-RU" sz="1600" b="1" dirty="0"/>
                    </a:p>
                  </a:txBody>
                  <a:tcPr/>
                </a:tc>
              </a:tr>
              <a:tr h="3017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Иностранный язык в профессиональной деятельности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73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75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79512" y="11663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ctr"/>
            <a:r>
              <a:rPr lang="ru-RU" sz="1600" b="1" dirty="0" smtClean="0">
                <a:cs typeface="Times New Roman" pitchFamily="18" charset="0"/>
              </a:rPr>
              <a:t>Раздел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 1</a:t>
            </a:r>
            <a:r>
              <a:rPr lang="ru-RU" sz="1600" b="1" dirty="0" smtClean="0">
                <a:cs typeface="Times New Roman" pitchFamily="18" charset="0"/>
              </a:rPr>
              <a:t>. </a:t>
            </a:r>
            <a:r>
              <a:rPr lang="ru-RU" sz="1600" b="1" dirty="0" smtClean="0">
                <a:ea typeface="Times New Roman"/>
                <a:cs typeface="Times New Roman" pitchFamily="18" charset="0"/>
              </a:rPr>
              <a:t>Достижение обучающимися положительной динамики результатов освоения образовательных программ по итогам мониторингов, проводимых организацией.</a:t>
            </a:r>
          </a:p>
        </p:txBody>
      </p:sp>
    </p:spTree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48680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+mn-lt"/>
                <a:cs typeface="Times New Roman" pitchFamily="18" charset="0"/>
              </a:rPr>
              <a:t>Диаграмма </a:t>
            </a:r>
            <a:br>
              <a:rPr lang="ru-RU" sz="2000" b="1" dirty="0" smtClean="0"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latin typeface="+mn-lt"/>
                <a:cs typeface="Times New Roman" pitchFamily="18" charset="0"/>
              </a:rPr>
              <a:t>качества обученности по иностранному языку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2020-2023 г.г.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42910" y="1500174"/>
          <a:ext cx="8158162" cy="4665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just"/>
            <a:r>
              <a:rPr lang="ru-RU" sz="1600" b="1" dirty="0" smtClean="0">
                <a:cs typeface="Times New Roman" pitchFamily="18" charset="0"/>
              </a:rPr>
              <a:t>Раздел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2</a:t>
            </a:r>
            <a:r>
              <a:rPr lang="ru-RU" sz="1600" b="1" dirty="0" smtClean="0">
                <a:cs typeface="Times New Roman" pitchFamily="18" charset="0"/>
              </a:rPr>
              <a:t>. </a:t>
            </a:r>
            <a:r>
              <a:rPr lang="ru-RU" sz="1600" b="1" dirty="0" smtClean="0">
                <a:ea typeface="Times New Roman"/>
                <a:cs typeface="Times New Roman" pitchFamily="18" charset="0"/>
              </a:rPr>
              <a:t>Достижение обучающимися положительных результатов освоения образовательных программ по итогам мониторинга системы образования, проводимого в порядке, установленном постановлением Правительства Российской Федерации от </a:t>
            </a:r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5</a:t>
            </a:r>
            <a:r>
              <a:rPr lang="ru-RU" sz="1600" b="1" dirty="0" smtClean="0">
                <a:ea typeface="Times New Roman"/>
                <a:cs typeface="Times New Roman" pitchFamily="18" charset="0"/>
              </a:rPr>
              <a:t> августа </a:t>
            </a:r>
            <a:r>
              <a:rPr lang="ru-RU" sz="16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2013 г. № 662.</a:t>
            </a:r>
          </a:p>
        </p:txBody>
      </p:sp>
      <p:graphicFrame>
        <p:nvGraphicFramePr>
          <p:cNvPr id="5" name="Содержимое 5"/>
          <p:cNvGraphicFramePr>
            <a:graphicFrameLocks noGrp="1"/>
          </p:cNvGraphicFramePr>
          <p:nvPr>
            <p:ph idx="1"/>
          </p:nvPr>
        </p:nvGraphicFramePr>
        <p:xfrm>
          <a:off x="611560" y="1988840"/>
          <a:ext cx="7960967" cy="2871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276"/>
                <a:gridCol w="1979248"/>
                <a:gridCol w="1859304"/>
                <a:gridCol w="2143139"/>
              </a:tblGrid>
              <a:tr h="71815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Учебные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годы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Результаты  качественной успеваемости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Сравнительный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анализ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8158">
                <a:tc>
                  <a:txBody>
                    <a:bodyPr/>
                    <a:lstStyle/>
                    <a:p>
                      <a:pPr algn="ctr"/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Входной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контроль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Промежуточная аттестация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489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69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увеличилась на 5 %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2021-2022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63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72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увеличилась на 9 %</a:t>
                      </a:r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2022-2023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73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увеличилась на 9 %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95536" y="1412776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Иностранный язык</a:t>
            </a:r>
          </a:p>
        </p:txBody>
      </p:sp>
    </p:spTree>
    <p:extLst>
      <p:ext uri="{BB962C8B-B14F-4D97-AF65-F5344CB8AC3E}">
        <p14:creationId xmlns="" xmlns:p14="http://schemas.microsoft.com/office/powerpoint/2010/main" val="1759496631"/>
      </p:ext>
    </p:extLst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+mn-lt"/>
                <a:cs typeface="Times New Roman" pitchFamily="18" charset="0"/>
              </a:rPr>
              <a:t>Результаты мониторинга участия обучающихся </a:t>
            </a:r>
            <a:br>
              <a:rPr lang="ru-RU" sz="2000" b="1" dirty="0" smtClean="0"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latin typeface="+mn-lt"/>
                <a:cs typeface="Times New Roman" pitchFamily="18" charset="0"/>
              </a:rPr>
              <a:t>в предметных олимпиадах</a:t>
            </a:r>
            <a:endParaRPr lang="ru-RU" sz="2000" b="1" dirty="0"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1916832"/>
          <a:ext cx="7929618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8"/>
                <a:gridCol w="2091652"/>
                <a:gridCol w="765868"/>
                <a:gridCol w="2223427"/>
                <a:gridCol w="1038908"/>
                <a:gridCol w="1381135"/>
              </a:tblGrid>
              <a:tr h="1187573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Предметные олимпиады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 (ПОО, муниципальный, региональный, межрегиональный)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 обучающихся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Результа</a:t>
                      </a:r>
                      <a:r>
                        <a:rPr lang="ru-RU" dirty="0" smtClean="0"/>
                        <a:t>т</a:t>
                      </a:r>
                      <a:endParaRPr lang="ru-RU" dirty="0"/>
                    </a:p>
                  </a:txBody>
                  <a:tcPr/>
                </a:tc>
              </a:tr>
              <a:tr h="65567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Олимпиада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иностранным языкам по страноведению (английский, немецкий)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региональная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место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9512" y="188640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just"/>
            <a:r>
              <a:rPr lang="ru-RU" sz="1600" b="1" dirty="0" smtClean="0"/>
              <a:t>Раздел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1600" b="1" dirty="0" smtClean="0"/>
              <a:t> </a:t>
            </a:r>
            <a:r>
              <a:rPr lang="ru-RU" sz="1600" b="1" dirty="0" smtClean="0">
                <a:ea typeface="Times New Roman"/>
              </a:rPr>
              <a:t>Выявление и развитие способностей обучающихся к научной (интеллектуальной), творческой,  а также их участие в олимпиадах, конкурсах, фестивалях</a:t>
            </a:r>
          </a:p>
        </p:txBody>
      </p:sp>
    </p:spTree>
  </p:cSld>
  <p:clrMapOvr>
    <a:masterClrMapping/>
  </p:clrMapOvr>
  <p:transition spd="med">
    <p:dissolv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3822</TotalTime>
  <Words>945</Words>
  <Application>Microsoft Office PowerPoint</Application>
  <PresentationFormat>Экран (4:3)</PresentationFormat>
  <Paragraphs>172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Поток</vt:lpstr>
      <vt:lpstr>Слайд 1</vt:lpstr>
      <vt:lpstr>Содержание</vt:lpstr>
      <vt:lpstr>Визитная карточка педагогического работника</vt:lpstr>
      <vt:lpstr>Слайд 4</vt:lpstr>
      <vt:lpstr>Слайд 5</vt:lpstr>
      <vt:lpstr>результаты освоения обучающимися дисциплины «Иностранный язык» по итогам мониторинга уровня обученности</vt:lpstr>
      <vt:lpstr>Диаграмма  качества обученности по иностранному языку за 2020-2023 г.г.</vt:lpstr>
      <vt:lpstr>Слайд 8</vt:lpstr>
      <vt:lpstr>Результаты мониторинга участия обучающихся  в предметных олимпиадах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Проведение открытых мероприятий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Раздел 1.  «Общие сведения об учителе»</dc:title>
  <dc:creator>Равиль</dc:creator>
  <cp:lastModifiedBy>138873</cp:lastModifiedBy>
  <cp:revision>398</cp:revision>
  <dcterms:created xsi:type="dcterms:W3CDTF">2013-10-21T10:42:25Z</dcterms:created>
  <dcterms:modified xsi:type="dcterms:W3CDTF">2024-03-14T01:59:02Z</dcterms:modified>
</cp:coreProperties>
</file>